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748" y="-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57EA-73B1-4016-AED7-AAAE0B47CFF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531E-EC8C-4227-9C89-EE94E4A2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232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57EA-73B1-4016-AED7-AAAE0B47CFF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531E-EC8C-4227-9C89-EE94E4A2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14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57EA-73B1-4016-AED7-AAAE0B47CFF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531E-EC8C-4227-9C89-EE94E4A2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154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57EA-73B1-4016-AED7-AAAE0B47CFF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531E-EC8C-4227-9C89-EE94E4A2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463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57EA-73B1-4016-AED7-AAAE0B47CFF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531E-EC8C-4227-9C89-EE94E4A2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780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57EA-73B1-4016-AED7-AAAE0B47CFF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531E-EC8C-4227-9C89-EE94E4A2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998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57EA-73B1-4016-AED7-AAAE0B47CFF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531E-EC8C-4227-9C89-EE94E4A2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290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57EA-73B1-4016-AED7-AAAE0B47CFF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531E-EC8C-4227-9C89-EE94E4A2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551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57EA-73B1-4016-AED7-AAAE0B47CFF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531E-EC8C-4227-9C89-EE94E4A2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56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57EA-73B1-4016-AED7-AAAE0B47CFF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531E-EC8C-4227-9C89-EE94E4A2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16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57EA-73B1-4016-AED7-AAAE0B47CFF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531E-EC8C-4227-9C89-EE94E4A2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547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857EA-73B1-4016-AED7-AAAE0B47CFF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3531E-EC8C-4227-9C89-EE94E4A2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075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278091"/>
              </p:ext>
            </p:extLst>
          </p:nvPr>
        </p:nvGraphicFramePr>
        <p:xfrm>
          <a:off x="152400" y="152400"/>
          <a:ext cx="6553200" cy="88849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8672"/>
                <a:gridCol w="2544644"/>
                <a:gridCol w="3409884"/>
              </a:tblGrid>
              <a:tr h="52454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2372" marR="3237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17010" algn="l"/>
                        </a:tabLst>
                      </a:pPr>
                      <a:r>
                        <a:rPr lang="en-US" sz="2400" dirty="0" smtClean="0">
                          <a:effectLst/>
                          <a:latin typeface="Cambria"/>
                          <a:ea typeface="MS Mincho"/>
                          <a:cs typeface="Times New Roman"/>
                        </a:rPr>
                        <a:t>Seminar </a:t>
                      </a:r>
                      <a:endParaRPr lang="en-US" sz="2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32372" marR="3237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mbria"/>
                          <a:ea typeface="MS Mincho"/>
                          <a:cs typeface="Times New Roman"/>
                        </a:rPr>
                        <a:t>Speaker</a:t>
                      </a:r>
                      <a:endParaRPr lang="en-US" sz="2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32372" marR="32372" marT="0" marB="0"/>
                </a:tc>
              </a:tr>
              <a:tr h="58432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9/14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2372" marR="3237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17010" algn="l"/>
                        </a:tabLst>
                      </a:pPr>
                      <a:r>
                        <a:rPr lang="en-US" sz="1300" dirty="0">
                          <a:effectLst/>
                        </a:rPr>
                        <a:t>Energy Transitions</a:t>
                      </a:r>
                      <a:endParaRPr lang="en-US" sz="13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32372" marR="3237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Jennie Stephens, </a:t>
                      </a:r>
                      <a:r>
                        <a:rPr lang="en-US" sz="1300" dirty="0" err="1">
                          <a:effectLst/>
                        </a:rPr>
                        <a:t>Blittersdorf</a:t>
                      </a:r>
                      <a:r>
                        <a:rPr lang="en-US" sz="1300" dirty="0">
                          <a:effectLst/>
                        </a:rPr>
                        <a:t> Professor of Sustainability Science &amp; Policy, University of Vermont</a:t>
                      </a:r>
                      <a:endParaRPr lang="en-US" sz="13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32372" marR="32372" marT="0" marB="0"/>
                </a:tc>
              </a:tr>
              <a:tr h="52454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9/21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2372" marR="3237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Going Green: The German Energy Transition </a:t>
                      </a:r>
                      <a:endParaRPr lang="en-US" sz="13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32372" marR="3237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Miranda Schreurs, Professor, Free University of Berlin Director, Environmental Policy Center </a:t>
                      </a:r>
                      <a:endParaRPr lang="en-US" sz="13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32372" marR="32372" marT="0" marB="0"/>
                </a:tc>
              </a:tr>
              <a:tr h="10490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9/28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2372" marR="3237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The Vermont Energy Transition</a:t>
                      </a:r>
                      <a:endParaRPr lang="en-US" sz="13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32372" marR="3237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Tony Klein, Chair: House Energy and Natural Resources, Asa Hopkins, Director of Planning, Department of Public Service. Gabrielle Stebbins, Director, Renewable Energy Vermont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3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32372" marR="32372" marT="0" marB="0"/>
                </a:tc>
              </a:tr>
              <a:tr h="58432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10/5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2372" marR="3237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Student Alumni: Making a Difference in the World</a:t>
                      </a:r>
                      <a:endParaRPr lang="en-US" sz="13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32372" marR="3237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Panel: Recent UVM grads in energy-related fields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3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32372" marR="32372" marT="0" marB="0"/>
                </a:tc>
              </a:tr>
              <a:tr h="58432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10/6*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2372" marR="3237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The Climate Crisis and The Case for Hope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3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32372" marR="3237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Al Gore, former Vice-President, United States</a:t>
                      </a:r>
                      <a:endParaRPr lang="en-US" sz="13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32372" marR="32372" marT="0" marB="0"/>
                </a:tc>
              </a:tr>
              <a:tr h="58432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10/12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2372" marR="3237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Carbon Taxes: Why We Need Them</a:t>
                      </a:r>
                      <a:endParaRPr lang="en-US" sz="13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32372" marR="3237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</a:rPr>
                        <a:t>Yoram</a:t>
                      </a:r>
                      <a:r>
                        <a:rPr lang="en-US" sz="1300" dirty="0">
                          <a:effectLst/>
                        </a:rPr>
                        <a:t> Bauman,  The world’s only “stand-up” Economist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aseline="30000" dirty="0">
                          <a:effectLst/>
                        </a:rPr>
                        <a:t> </a:t>
                      </a:r>
                      <a:endParaRPr lang="en-US" sz="13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32372" marR="32372" marT="0" marB="0"/>
                </a:tc>
              </a:tr>
              <a:tr h="78682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10/19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2372" marR="3237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Challenging the Car: Creating places where biking is safe &amp; easy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3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32372" marR="3237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Steve Clark, League of American Bicyclists, Community Organizer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 </a:t>
                      </a:r>
                      <a:endParaRPr lang="en-US" sz="13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32372" marR="32372" marT="0" marB="0"/>
                </a:tc>
              </a:tr>
              <a:tr h="78682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10/26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2372" marR="3237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Vermont’s Energy Company of the Future:  A Customer Driven Energy Transformation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3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32372" marR="3237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Mary Powell, President &amp; CEO, Green Mountain Power</a:t>
                      </a:r>
                      <a:endParaRPr lang="en-US" sz="13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32372" marR="32372" marT="0" marB="0"/>
                </a:tc>
              </a:tr>
              <a:tr h="84328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11/2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2372" marR="3237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“The War on Coal:”  Big Fossils' Response to Divestment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3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32372" marR="3237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Jen Schneider, Political Science Dept. Boise State University</a:t>
                      </a:r>
                      <a:endParaRPr lang="en-US" sz="13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32372" marR="32372" marT="0" marB="0"/>
                </a:tc>
              </a:tr>
              <a:tr h="58432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11/9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2372" marR="3237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The Transportation Transition: Complete Streets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3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32372" marR="3237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Roger Millar, Director, SmartGrowth America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3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32372" marR="32372" marT="0" marB="0"/>
                </a:tc>
              </a:tr>
              <a:tr h="78682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11/16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2372" marR="3237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Energy Transitions in the Developing world: South Africa Settlements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3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32372" marR="3237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Steve McCauley, Worcester Polytechnic Institute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 </a:t>
                      </a:r>
                      <a:endParaRPr lang="en-US" sz="13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32372" marR="32372" marT="0" marB="0"/>
                </a:tc>
              </a:tr>
              <a:tr h="61561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11/30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32372" marR="3237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Design Matters: Building Green </a:t>
                      </a:r>
                      <a:endParaRPr lang="en-US" sz="13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32372" marR="3237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Rolf </a:t>
                      </a:r>
                      <a:r>
                        <a:rPr lang="en-US" sz="1300" dirty="0" err="1">
                          <a:effectLst/>
                        </a:rPr>
                        <a:t>Keilman</a:t>
                      </a:r>
                      <a:r>
                        <a:rPr lang="en-US" sz="1300" dirty="0">
                          <a:effectLst/>
                        </a:rPr>
                        <a:t>, Partner, </a:t>
                      </a:r>
                      <a:r>
                        <a:rPr lang="en-US" sz="1300" dirty="0" err="1">
                          <a:effectLst/>
                        </a:rPr>
                        <a:t>Truex-Cullins</a:t>
                      </a:r>
                      <a:r>
                        <a:rPr lang="en-US" sz="1300" dirty="0">
                          <a:effectLst/>
                        </a:rPr>
                        <a:t>, Vermont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 </a:t>
                      </a:r>
                      <a:endParaRPr lang="en-US" sz="13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32372" marR="3237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6808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240</Words>
  <Application>Microsoft Office PowerPoint</Application>
  <PresentationFormat>On-screen Show (4:3)</PresentationFormat>
  <Paragraphs>51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Austin</dc:creator>
  <cp:lastModifiedBy>Austin</cp:lastModifiedBy>
  <cp:revision>1</cp:revision>
  <dcterms:created xsi:type="dcterms:W3CDTF">2015-09-02T15:29:49Z</dcterms:created>
  <dcterms:modified xsi:type="dcterms:W3CDTF">2015-09-02T15:35:20Z</dcterms:modified>
</cp:coreProperties>
</file>